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33"/>
  </p:notesMasterIdLst>
  <p:handoutMasterIdLst>
    <p:handoutMasterId r:id="rId34"/>
  </p:handoutMasterIdLst>
  <p:sldIdLst>
    <p:sldId id="347" r:id="rId5"/>
    <p:sldId id="314" r:id="rId6"/>
    <p:sldId id="313" r:id="rId7"/>
    <p:sldId id="312" r:id="rId8"/>
    <p:sldId id="339" r:id="rId9"/>
    <p:sldId id="335" r:id="rId10"/>
    <p:sldId id="345" r:id="rId11"/>
    <p:sldId id="344" r:id="rId12"/>
    <p:sldId id="342" r:id="rId13"/>
    <p:sldId id="343" r:id="rId14"/>
    <p:sldId id="341" r:id="rId15"/>
    <p:sldId id="348" r:id="rId16"/>
    <p:sldId id="325" r:id="rId17"/>
    <p:sldId id="351" r:id="rId18"/>
    <p:sldId id="349" r:id="rId19"/>
    <p:sldId id="350" r:id="rId20"/>
    <p:sldId id="352" r:id="rId21"/>
    <p:sldId id="340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26" r:id="rId30"/>
    <p:sldId id="275" r:id="rId31"/>
    <p:sldId id="33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E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632" autoAdjust="0"/>
  </p:normalViewPr>
  <p:slideViewPr>
    <p:cSldViewPr snapToGrid="0" showGuides="1">
      <p:cViewPr varScale="1">
        <p:scale>
          <a:sx n="106" d="100"/>
          <a:sy n="106" d="100"/>
        </p:scale>
        <p:origin x="7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90F45C-674C-4855-9FCD-A7431A014597}" type="datetime1">
              <a:rPr lang="et-EE" smtClean="0"/>
              <a:pPr algn="r" rtl="0"/>
              <a:t>18.02.2021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t-EE" smtClean="0"/>
              <a:pPr algn="r" rtl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D117E16-FAF1-4011-885B-D0B9AA4401E8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78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3327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09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4192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19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09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792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941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C54E-47AE-4FBE-AD94-4D7C663A483C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091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1857-057A-4712-A3A7-F12DED4C105B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7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955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EC1-CCF6-46ED-BE0A-F5F0CC765F51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23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10DA-98C0-4D4A-B2AF-90D7AB261539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22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B1DD-2DE1-44FD-B8B4-8C7912EF5671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92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41B1-BFBA-487C-BDC9-CE0894530412}" type="datetime1">
              <a:rPr lang="et-EE" smtClean="0"/>
              <a:pPr/>
              <a:t>18.02.2021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08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758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/>
              <a:t>​</a:t>
            </a:r>
            <a:fld id="{A414518C-70BC-4415-8AEB-5574C2BA9B46}" type="datetime1">
              <a:rPr lang="et-EE" smtClean="0"/>
              <a:pPr/>
              <a:t>18.02.2021</a:t>
            </a:fld>
            <a:r>
              <a:rPr lang="et-EE"/>
              <a:t>​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54DE5-C571-48E8-A5BC-B369434E2F4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501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rodno.by/images/biblio/maksim_bogdanovich/bagd_o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5%D0%BC%D1%86%D1%8B" TargetMode="External"/><Relationship Id="rId13" Type="http://schemas.openxmlformats.org/officeDocument/2006/relationships/hyperlink" Target="https://ru.wikipedia.org/wiki/%D0%90%D0%B7%D0%B5%D1%80%D0%B1%D0%B0%D0%B9%D0%B4%D0%B6%D0%B0%D0%BD%D1%86%D1%8B" TargetMode="External"/><Relationship Id="rId3" Type="http://schemas.openxmlformats.org/officeDocument/2006/relationships/hyperlink" Target="https://ru.wikipedia.org/wiki/%D0%A0%D1%83%D1%81%D1%81%D0%BA%D0%B8%D0%B5" TargetMode="External"/><Relationship Id="rId7" Type="http://schemas.openxmlformats.org/officeDocument/2006/relationships/hyperlink" Target="https://ru.wikipedia.org/wiki/%D0%9B%D0%B0%D1%82%D1%8B%D1%88%D0%B8" TargetMode="External"/><Relationship Id="rId12" Type="http://schemas.openxmlformats.org/officeDocument/2006/relationships/hyperlink" Target="https://ru.wikipedia.org/wiki/%D0%90%D1%80%D0%BC%D1%8F%D0%BD%D0%B5" TargetMode="External"/><Relationship Id="rId2" Type="http://schemas.openxmlformats.org/officeDocument/2006/relationships/hyperlink" Target="https://ru.wikipedia.org/wiki/%D0%AD%D1%81%D1%82%D0%BE%D0%BD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8%D0%BD%D0%BD%D1%8B" TargetMode="External"/><Relationship Id="rId11" Type="http://schemas.openxmlformats.org/officeDocument/2006/relationships/hyperlink" Target="https://ru.wikipedia.org/wiki/%D0%9F%D0%BE%D0%BB%D1%8F%D0%BA%D0%B8" TargetMode="External"/><Relationship Id="rId5" Type="http://schemas.openxmlformats.org/officeDocument/2006/relationships/hyperlink" Target="https://ru.wikipedia.org/wiki/%D0%91%D0%B5%D0%BB%D0%BE%D1%80%D1%83%D1%81%D1%8B" TargetMode="External"/><Relationship Id="rId10" Type="http://schemas.openxmlformats.org/officeDocument/2006/relationships/hyperlink" Target="https://ru.wikipedia.org/wiki/%D0%95%D0%B2%D1%80%D0%B5%D0%B8" TargetMode="External"/><Relationship Id="rId4" Type="http://schemas.openxmlformats.org/officeDocument/2006/relationships/hyperlink" Target="https://ru.wikipedia.org/wiki/%D0%A3%D0%BA%D1%80%D0%B0%D0%B8%D0%BD%D1%86%D1%8B" TargetMode="External"/><Relationship Id="rId9" Type="http://schemas.openxmlformats.org/officeDocument/2006/relationships/hyperlink" Target="https://ru.wikipedia.org/wiki/%D0%9B%D0%B8%D1%82%D0%BE%D0%B2%D1%86%D1%8B" TargetMode="External"/><Relationship Id="rId14" Type="http://schemas.openxmlformats.org/officeDocument/2006/relationships/hyperlink" Target="https://ru.wikipedia.org/wiki/%D0%94%D0%B5%D0%BF%D0%B0%D1%80%D1%82%D0%B0%D0%BC%D0%B5%D0%BD%D1%82_%D1%81%D1%82%D0%B0%D1%82%D0%B8%D1%81%D1%82%D0%B8%D0%BA%D0%B8_%D0%AD%D1%81%D1%82%D0%BE%D0%BD%D0%B8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378AE-7FDF-4A9E-975C-4EED0664322B}"/>
              </a:ext>
            </a:extLst>
          </p:cNvPr>
          <p:cNvSpPr txBox="1"/>
          <p:nvPr/>
        </p:nvSpPr>
        <p:spPr>
          <a:xfrm>
            <a:off x="452673" y="633742"/>
            <a:ext cx="1019420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b="1" dirty="0">
              <a:solidFill>
                <a:schemeClr val="accent2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 </a:t>
            </a:r>
            <a:r>
              <a:rPr lang="be-BY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МІЖНАРОДНАЯ КАНФЕРЭНЦЫЯ “БЕЛАРУСКІЯ ЧЫТАННІ” </a:t>
            </a:r>
            <a:endParaRPr lang="ru-RU" sz="3200" b="1" dirty="0">
              <a:solidFill>
                <a:schemeClr val="accent2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accent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изучении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белорусской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примере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Белорусской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воскресной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  <a:r>
              <a:rPr lang="et-EE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t-EE" sz="3200" b="1" dirty="0" err="1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Таллине</a:t>
            </a:r>
            <a:r>
              <a:rPr lang="ru-RU" sz="3200" b="1" dirty="0">
                <a:solidFill>
                  <a:schemeClr val="accent2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Пээрна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Центр национальных меньшинств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Радз</a:t>
            </a:r>
            <a:r>
              <a:rPr lang="et-EE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Белорусский центр учёбы и развития </a:t>
            </a:r>
            <a:r>
              <a:rPr lang="et-EE" sz="1400" b="1" dirty="0">
                <a:latin typeface="Arial" panose="020B0604020202020204" pitchFamily="34" charset="0"/>
                <a:cs typeface="Arial" panose="020B0604020202020204" pitchFamily="34" charset="0"/>
              </a:rPr>
              <a:t>EVA-</a:t>
            </a:r>
            <a:r>
              <a:rPr lang="et-E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Studiorum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г. Таллинн, 19.02.2021</a:t>
            </a:r>
          </a:p>
          <a:p>
            <a:pPr algn="ctr"/>
            <a:endParaRPr lang="et-EE" dirty="0"/>
          </a:p>
        </p:txBody>
      </p:sp>
      <p:pic>
        <p:nvPicPr>
          <p:cNvPr id="4" name="Picture 2" descr="Pildiotsingu аистята tulemus">
            <a:extLst>
              <a:ext uri="{FF2B5EF4-FFF2-40B4-BE49-F238E27FC236}">
                <a16:creationId xmlns:a16="http://schemas.microsoft.com/office/drawing/2014/main" id="{AA1CB867-15EE-479C-992B-B4D14BB3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53" y="3981262"/>
            <a:ext cx="2807720" cy="21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D410376-708D-4096-9003-D6FC8DF1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Конкурс детского рисунка </a:t>
            </a:r>
            <a:b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«</a:t>
            </a:r>
            <a:r>
              <a:rPr lang="ru-RU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Цвяток</a:t>
            </a:r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радз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i</a:t>
            </a:r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мы вас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i</a:t>
            </a:r>
            <a:r>
              <a:rPr lang="ru-RU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лька</a:t>
            </a:r>
            <a: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» 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EC853A9B-B2FF-452E-A046-65888FCF28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2" y="2063863"/>
            <a:ext cx="4227968" cy="303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96ECFEC9-2821-41E8-B584-80FE0B7335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7" y="2063863"/>
            <a:ext cx="4454306" cy="303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lt 8" descr="Максим Адамович Богданович">
            <a:hlinkClick r:id="rId4" tooltip="&quot;Максим Адамович Богданович&quot;"/>
            <a:extLst>
              <a:ext uri="{FF2B5EF4-FFF2-40B4-BE49-F238E27FC236}">
                <a16:creationId xmlns:a16="http://schemas.microsoft.com/office/drawing/2014/main" id="{39FD72AB-F9FE-4AEB-A405-1C707C59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73" y="4217784"/>
            <a:ext cx="2453489" cy="2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9A67189-0C9B-4635-A6F6-F6783E9E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Литературно-музыкальная  встреча </a:t>
            </a:r>
            <a:br>
              <a:rPr lang="ru-RU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«Ад</a:t>
            </a:r>
            <a:r>
              <a:rPr lang="ru-RU" sz="4000" b="1" dirty="0">
                <a:solidFill>
                  <a:srgbClr val="80008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родных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ніў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 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ад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роднай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хаты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…”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2DB98116-0950-4DB4-808F-A0F2E4DBD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8" y="1930400"/>
            <a:ext cx="4970687" cy="3728016"/>
          </a:xfr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CEF27FD7-7D6E-4C21-821D-077997972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9" y="2734147"/>
            <a:ext cx="4487502" cy="3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1B976E-45FC-4F8A-8426-40FA6B53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7063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Подписание договора о сотрудничестве с Государственным музеем истории белорусской литературы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A48FF89B-9C05-495B-B32E-83752E1D85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38" y="2734147"/>
            <a:ext cx="5006566" cy="376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5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833E601-9D9A-4703-8426-B7F76211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Дни белорусской культуры в Таллинне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Пимен Панченко - 100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B2D368D7-8DC3-48F8-BD03-4F88E1A0B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71" y="2362954"/>
            <a:ext cx="2256737" cy="4103159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7693F35-717B-47E6-93B5-1C5F497C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3" y="2320897"/>
            <a:ext cx="5526953" cy="41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7F1FDBEC-C954-4F50-8161-DB20EDC91D0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3" y="172016"/>
            <a:ext cx="4282289" cy="645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2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AF6ABF7-F422-4954-B54E-7B9665E0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129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Открытие выставки </a:t>
            </a:r>
            <a:br>
              <a:rPr lang="ru-RU" sz="4000" b="1" dirty="0">
                <a:latin typeface="Monotype Corsiva" panose="03010101010201010101" pitchFamily="66" charset="0"/>
              </a:rPr>
            </a:b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“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Пімен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Панчанка</a:t>
            </a:r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-100.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br>
              <a:rPr lang="ru-RU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Кніга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вандраванняў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і</a:t>
            </a:r>
            <a:r>
              <a:rPr lang="ru-RU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любові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…”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8C299F1A-F7C6-41E9-897F-F44EC25FC0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8" y="2731916"/>
            <a:ext cx="2497185" cy="351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41FF5404-3898-49B9-A01C-167FE1D233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99" y="2731916"/>
            <a:ext cx="3440318" cy="275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36AFB6A-3E67-4647-BA3B-ECF24E507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43" y="2731916"/>
            <a:ext cx="2817667" cy="37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426DFD-985D-46D8-9B94-1E0ADDF2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Издана книга 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«Стихи Пимена Панченко в красках»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88A2BB27-B064-40BF-B28A-35775DE101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6781" y="1199585"/>
            <a:ext cx="4436198" cy="6581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8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A932D54-B669-47F8-ACE9-80826C01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2329"/>
          </a:xfrm>
        </p:spPr>
        <p:txBody>
          <a:bodyPr>
            <a:normAutofit/>
          </a:bodyPr>
          <a:lstStyle/>
          <a:p>
            <a:pPr algn="ctr"/>
            <a:r>
              <a:rPr lang="et-EE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Куточак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родны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любай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Беларусi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…» 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D336F439-B606-4B96-98C3-027BD0D5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69" y="1353313"/>
            <a:ext cx="1889157" cy="2575891"/>
          </a:xfr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D43B16DF-85EF-4355-8911-2F1642BCFC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97" y="4103482"/>
            <a:ext cx="4448505" cy="250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6905521-E7C1-47B4-AF4A-E4EB7D7E9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" y="2006097"/>
            <a:ext cx="4210098" cy="31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C835D7-5105-47DA-9D5F-04BB29FC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Несвижская библиотека 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им. П. </a:t>
            </a:r>
            <a:r>
              <a:rPr lang="ru-RU" sz="4400" b="1" dirty="0" err="1">
                <a:latin typeface="Monotype Corsiva" panose="03010101010201010101" pitchFamily="66" charset="0"/>
              </a:rPr>
              <a:t>Пронузо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F40431CC-FB50-4E00-8B68-348E60758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7" y="3036813"/>
            <a:ext cx="3881438" cy="2183308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282A2ED-027A-4D13-AFCA-2295D8928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07" y="2568683"/>
            <a:ext cx="5971266" cy="33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A84E28E-36C1-4549-9DA2-2F5B48C1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b="1" dirty="0">
                <a:latin typeface="Monotype Corsiva" panose="03010101010201010101" pitchFamily="66" charset="0"/>
              </a:rPr>
              <a:t>„</a:t>
            </a:r>
            <a:r>
              <a:rPr lang="ru-RU" sz="4000" b="1" dirty="0" err="1">
                <a:latin typeface="Monotype Corsiva" panose="03010101010201010101" pitchFamily="66" charset="0"/>
              </a:rPr>
              <a:t>Бусл</a:t>
            </a:r>
            <a:r>
              <a:rPr lang="et-EE" sz="4000" b="1" dirty="0">
                <a:latin typeface="Monotype Corsiva" panose="03010101010201010101" pitchFamily="66" charset="0"/>
              </a:rPr>
              <a:t>i</a:t>
            </a:r>
            <a:r>
              <a:rPr lang="ru-RU" sz="4000" b="1" dirty="0">
                <a:latin typeface="Monotype Corsiva" panose="03010101010201010101" pitchFamily="66" charset="0"/>
              </a:rPr>
              <a:t>к</a:t>
            </a:r>
            <a:r>
              <a:rPr lang="et-EE" sz="4000" b="1" dirty="0">
                <a:latin typeface="Monotype Corsiva" panose="03010101010201010101" pitchFamily="66" charset="0"/>
              </a:rPr>
              <a:t>i“</a:t>
            </a:r>
            <a:r>
              <a:rPr lang="ru-RU" sz="4000" b="1" dirty="0">
                <a:latin typeface="Monotype Corsiva" panose="03010101010201010101" pitchFamily="66" charset="0"/>
              </a:rPr>
              <a:t> и эстонские школьники в Несвижской библиотеке им. П. </a:t>
            </a:r>
            <a:r>
              <a:rPr lang="ru-RU" sz="4000" b="1" dirty="0" err="1">
                <a:latin typeface="Monotype Corsiva" panose="03010101010201010101" pitchFamily="66" charset="0"/>
              </a:rPr>
              <a:t>Пронузо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10B21E34-BE5D-4567-91EE-F90665AB7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224" y="3161143"/>
            <a:ext cx="4573975" cy="2572860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0EDB28E3-0495-41C8-AD52-A421616A2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20" y="3079662"/>
            <a:ext cx="4573976" cy="2572862"/>
          </a:xfrm>
          <a:prstGeom prst="rect">
            <a:avLst/>
          </a:prstGeom>
        </p:spPr>
      </p:pic>
      <p:pic>
        <p:nvPicPr>
          <p:cNvPr id="8" name="Sisu kohatäide 4">
            <a:extLst>
              <a:ext uri="{FF2B5EF4-FFF2-40B4-BE49-F238E27FC236}">
                <a16:creationId xmlns:a16="http://schemas.microsoft.com/office/drawing/2014/main" id="{CD6CF8DE-2784-445D-87C2-4AAC0690E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30" y="2933323"/>
            <a:ext cx="4286311" cy="32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FA1D6C-A603-4876-B2BD-251B4867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9966"/>
            <a:ext cx="8596668" cy="115824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Эстония – </a:t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многонациональная страна</a:t>
            </a:r>
            <a:endParaRPr lang="et-EE" sz="4800" b="1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Estonian flag ...or is it? by TheLazyBassist on DeviantArt">
            <a:extLst>
              <a:ext uri="{FF2B5EF4-FFF2-40B4-BE49-F238E27FC236}">
                <a16:creationId xmlns:a16="http://schemas.microsoft.com/office/drawing/2014/main" id="{EE34FC63-36FA-4583-AEA6-6E9E1B6FD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5" y="247976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оковые векторные изображения Эстония силуэт | Depositphotos®">
            <a:extLst>
              <a:ext uri="{FF2B5EF4-FFF2-40B4-BE49-F238E27FC236}">
                <a16:creationId xmlns:a16="http://schemas.microsoft.com/office/drawing/2014/main" id="{87800F6E-55C4-4278-8D8A-CF19C65B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63932"/>
            <a:ext cx="4572000" cy="45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E86457-57FC-44A6-ABE8-765C36DF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ea typeface="Calibri" panose="020F0502020204030204" pitchFamily="34" charset="0"/>
              </a:rPr>
              <a:t>О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ткрытие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выставки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br>
              <a:rPr lang="ru-RU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«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Спяваюць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паэты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на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зямлi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....» 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CD560416-CC49-4D33-8A63-EA98CC8191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8" y="4369634"/>
            <a:ext cx="3559688" cy="238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4E0D1FD9-4A56-4B18-A01C-59E1C6B9A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57891"/>
            <a:ext cx="3195872" cy="238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CC4DAB8C-B7F8-4889-8AB2-6C40CC9DF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24" y="1783532"/>
            <a:ext cx="3195872" cy="50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618F2C1-C1AE-4707-B2AC-F28F103F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  <a:ea typeface="Calibri" panose="020F0502020204030204" pitchFamily="34" charset="0"/>
              </a:rPr>
              <a:t>П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одписано соглашение о сотрудничестве : 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национальных меньшинств «</a:t>
            </a:r>
            <a:r>
              <a:rPr lang="ru-RU" sz="28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Радз</a:t>
            </a:r>
            <a:r>
              <a:rPr lang="et-EE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8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и Центр творчества детей и молодёжи им. Х. </a:t>
            </a:r>
            <a:r>
              <a:rPr lang="ru-RU" sz="28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Сутина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г.п.Смиловичи</a:t>
            </a:r>
            <a:r>
              <a:rPr lang="ru-RU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t-EE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sz="28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2787E755-D5DC-4E94-AE43-96D2A7C473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48" y="2082296"/>
            <a:ext cx="7188451" cy="428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8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921551E-9AE9-4CC8-B8C6-5344E3ED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2559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Открытие выставки «Стихи Е. Лось в рисунках» в Средней школе №48 г. Минска  и награждение </a:t>
            </a:r>
            <a:endParaRPr lang="et-EE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A3395891-2335-4FC9-A55C-074D6E2AE8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90" y="2382068"/>
            <a:ext cx="3847724" cy="447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0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B4C9AE1-179B-4632-A022-7A0AFE4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О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нлайн-конкурс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юных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чтецов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br>
              <a:rPr lang="ru-RU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Радзiма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добрая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мая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…» 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7377B75E-38E5-49F0-9254-6304E07BC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5" y="2540835"/>
            <a:ext cx="4329277" cy="3246958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628DAF3A-B203-49E7-A60E-884F2B8B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39" y="3407750"/>
            <a:ext cx="4052936" cy="3039702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AF3D2A3-6347-4186-A299-4564A4302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96" y="2091350"/>
            <a:ext cx="2742351" cy="45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A2BE61A-C4C7-48EA-B388-9E3A2BE6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онкурс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юных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художников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«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Стихи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белорусского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поэта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П.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Глебки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в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рисунках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».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A633EC87-FA94-49F5-B93A-C0D7A180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6" y="2106267"/>
            <a:ext cx="4060135" cy="3333964"/>
          </a:xfrm>
        </p:spPr>
      </p:pic>
      <p:pic>
        <p:nvPicPr>
          <p:cNvPr id="6" name="Sisu kohatäide 4">
            <a:extLst>
              <a:ext uri="{FF2B5EF4-FFF2-40B4-BE49-F238E27FC236}">
                <a16:creationId xmlns:a16="http://schemas.microsoft.com/office/drawing/2014/main" id="{5AEACDDF-87A3-4076-B0B1-EFF6AD5BB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33" y="2930132"/>
            <a:ext cx="4904024" cy="36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2A2331-CE9B-4423-A3CA-5F52E0B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М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узыкально-поэтический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вечер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 </a:t>
            </a:r>
            <a:br>
              <a:rPr lang="ru-RU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Мой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родны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край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мая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et-EE" sz="40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калыска</a:t>
            </a:r>
            <a:r>
              <a:rPr lang="et-EE" sz="40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…» 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2AD241CA-DEC0-4D18-8267-C5E87220E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88" y="3965166"/>
            <a:ext cx="3546276" cy="2659707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0ECF5984-52FC-451B-B671-F2F4B2E21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5" y="1930400"/>
            <a:ext cx="2992925" cy="399056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9A52987-8280-4E53-A40E-BC46774C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0" y="1930400"/>
            <a:ext cx="3052150" cy="40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86C04AC-7B36-4687-9422-1CDEB92C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Театральная студия</a:t>
            </a:r>
            <a:endParaRPr lang="et-EE" sz="48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2552E27B-6F9B-4073-83C1-04B718ED6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4" y="1550988"/>
            <a:ext cx="5175249" cy="3881437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FA5253AE-BCEF-4696-A701-D6B3FCDC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34" y="2586446"/>
            <a:ext cx="5045166" cy="37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3A132FB-2AA3-4732-BEC0-9EFFFD01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Беларусь – мая </a:t>
            </a:r>
            <a:r>
              <a:rPr lang="ru-RU" sz="4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Радз</a:t>
            </a:r>
            <a:r>
              <a:rPr lang="et-EE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i</a:t>
            </a:r>
            <a:r>
              <a:rPr lang="ru-RU" sz="4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ма</a:t>
            </a:r>
            <a:endParaRPr lang="et-EE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Pildiotsingu Год малой родины tulemus">
            <a:extLst>
              <a:ext uri="{FF2B5EF4-FFF2-40B4-BE49-F238E27FC236}">
                <a16:creationId xmlns:a16="http://schemas.microsoft.com/office/drawing/2014/main" id="{3E78CC95-6617-4BF3-A7B4-792F34D9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1625237"/>
            <a:ext cx="6536191" cy="50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897803A-7DFC-40B9-9B1A-9061AC46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Эстонию и Беларусь 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объединяет василёк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B717B353-4E03-4CBC-B8C6-975C0F85E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6" y="1904271"/>
            <a:ext cx="4961299" cy="4831507"/>
          </a:xfrm>
        </p:spPr>
      </p:pic>
    </p:spTree>
    <p:extLst>
      <p:ext uri="{BB962C8B-B14F-4D97-AF65-F5344CB8AC3E}">
        <p14:creationId xmlns:p14="http://schemas.microsoft.com/office/powerpoint/2010/main" val="19619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7321BE6-116E-4F0A-A4D9-60A6FE0D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В Эстонии проживают представители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192 национальностей</a:t>
            </a:r>
            <a:endParaRPr lang="et-EE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Дни народов Эстонии 2020 - VKK">
            <a:extLst>
              <a:ext uri="{FF2B5EF4-FFF2-40B4-BE49-F238E27FC236}">
                <a16:creationId xmlns:a16="http://schemas.microsoft.com/office/drawing/2014/main" id="{05070FEB-7CF4-4F53-8E04-DFFF177C5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57" y="2160588"/>
            <a:ext cx="744472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37E3DC2A-685E-4756-A166-5631425615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5273" y="2153083"/>
          <a:ext cx="5701492" cy="3896448"/>
        </p:xfrm>
        <a:graphic>
          <a:graphicData uri="http://schemas.openxmlformats.org/drawingml/2006/table">
            <a:tbl>
              <a:tblPr/>
              <a:tblGrid>
                <a:gridCol w="1425373">
                  <a:extLst>
                    <a:ext uri="{9D8B030D-6E8A-4147-A177-3AD203B41FA5}">
                      <a16:colId xmlns:a16="http://schemas.microsoft.com/office/drawing/2014/main" val="2755328696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2688603476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3810641462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239531517"/>
                    </a:ext>
                  </a:extLst>
                </a:gridCol>
              </a:tblGrid>
              <a:tr h="242590">
                <a:tc>
                  <a:txBody>
                    <a:bodyPr/>
                    <a:lstStyle/>
                    <a:p>
                      <a:r>
                        <a:rPr lang="et-EE" sz="1200">
                          <a:effectLst/>
                        </a:rPr>
                        <a:t>#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национальность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чел.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effectLst/>
                        </a:rPr>
                        <a:t>%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64732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endParaRPr lang="et-EE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Эстония, всего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1 328 976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100,00%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866445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2" tooltip="Эстонцы"/>
                        </a:rPr>
                        <a:t>Эстонцы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909 552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68,4%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431494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3" tooltip="Русские"/>
                        </a:rPr>
                        <a:t>Русские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327 802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24,7%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84017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4" tooltip="Украинцы"/>
                        </a:rPr>
                        <a:t>Украинцы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24 897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1,9%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3185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4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5" tooltip="Белорусы"/>
                        </a:rPr>
                        <a:t>Белорусы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11 536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0,8%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36352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5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6" tooltip="Финны"/>
                        </a:rPr>
                        <a:t>Финны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8 297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0,6%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251013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7" tooltip="Латыши"/>
                        </a:rPr>
                        <a:t>Латыши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3 329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260831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8" tooltip="Немцы"/>
                        </a:rPr>
                        <a:t>Немцы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2 438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8762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9" tooltip="Литовцы"/>
                        </a:rPr>
                        <a:t>Литовцы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2 068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496174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0" tooltip="Евреи"/>
                        </a:rPr>
                        <a:t>Евреи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1 879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09450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10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1" tooltip="Поляки"/>
                        </a:rPr>
                        <a:t>Поляки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1 744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88772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2" tooltip="Армяне"/>
                        </a:rPr>
                        <a:t>Армяне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1 608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20163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13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3" tooltip="Азербайджанцы"/>
                        </a:rPr>
                        <a:t>Азербайджанцы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1 280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689598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-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другие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78 387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2,5%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126550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-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неизвестно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13 235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0,89%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5805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7FFE6F6-A7C7-4BA5-94C1-C9A6632D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BFB9790-DF7C-4D58-85C5-8800F1D62B4C}"/>
              </a:ext>
            </a:extLst>
          </p:cNvPr>
          <p:cNvGraphicFramePr>
            <a:graphicFrameLocks noGrp="1"/>
          </p:cNvGraphicFramePr>
          <p:nvPr/>
        </p:nvGraphicFramePr>
        <p:xfrm>
          <a:off x="2125273" y="2153083"/>
          <a:ext cx="5701492" cy="3896448"/>
        </p:xfrm>
        <a:graphic>
          <a:graphicData uri="http://schemas.openxmlformats.org/drawingml/2006/table">
            <a:tbl>
              <a:tblPr/>
              <a:tblGrid>
                <a:gridCol w="1425373">
                  <a:extLst>
                    <a:ext uri="{9D8B030D-6E8A-4147-A177-3AD203B41FA5}">
                      <a16:colId xmlns:a16="http://schemas.microsoft.com/office/drawing/2014/main" val="4076796123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2317800980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1956923964"/>
                    </a:ext>
                  </a:extLst>
                </a:gridCol>
                <a:gridCol w="1425373">
                  <a:extLst>
                    <a:ext uri="{9D8B030D-6E8A-4147-A177-3AD203B41FA5}">
                      <a16:colId xmlns:a16="http://schemas.microsoft.com/office/drawing/2014/main" val="547758364"/>
                    </a:ext>
                  </a:extLst>
                </a:gridCol>
              </a:tblGrid>
              <a:tr h="242590">
                <a:tc>
                  <a:txBody>
                    <a:bodyPr/>
                    <a:lstStyle/>
                    <a:p>
                      <a:r>
                        <a:rPr lang="et-EE" sz="1200">
                          <a:effectLst/>
                        </a:rPr>
                        <a:t>#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национальность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чел.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effectLst/>
                        </a:rPr>
                        <a:t>%</a:t>
                      </a:r>
                    </a:p>
                  </a:txBody>
                  <a:tcPr marL="60647" marR="132666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64020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endParaRPr lang="et-EE" sz="1200" dirty="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Эстония, всего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1 328 976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100,00%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99087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2" tooltip="Эстонцы"/>
                        </a:rPr>
                        <a:t>Эстонцы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909 552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68,4%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737632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3" tooltip="Русские"/>
                        </a:rPr>
                        <a:t>Русские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327 802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24,7%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13295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4" tooltip="Украинцы"/>
                        </a:rPr>
                        <a:t>Украинцы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24 897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1,9%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214258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4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5" tooltip="Белорусы"/>
                        </a:rPr>
                        <a:t>Белорусы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11 536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0,8%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4429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5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6" tooltip="Финны"/>
                        </a:rPr>
                        <a:t>Финны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8 297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0,6%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3512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6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7" tooltip="Латыши"/>
                        </a:rPr>
                        <a:t>Латыши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3 329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010166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8" tooltip="Немцы"/>
                        </a:rPr>
                        <a:t>Немцы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2 438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065035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9" tooltip="Литовцы"/>
                        </a:rPr>
                        <a:t>Литовцы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2 068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4186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0" tooltip="Евреи"/>
                        </a:rPr>
                        <a:t>Евреи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1 879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0,2%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23423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10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1" tooltip="Поляки"/>
                        </a:rPr>
                        <a:t>Поляки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1 744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439895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12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2" tooltip="Армяне"/>
                        </a:rPr>
                        <a:t>Армяне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1 608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81294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13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hlinkClick r:id="rId13" tooltip="Азербайджанцы"/>
                        </a:rPr>
                        <a:t>Азербайджанцы</a:t>
                      </a:r>
                      <a:endParaRPr lang="ru-RU" sz="1200">
                        <a:effectLst/>
                      </a:endParaRP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1 280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0,1%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802058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-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другие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78 387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2,5%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633165"/>
                  </a:ext>
                </a:extLst>
              </a:tr>
              <a:tr h="242590"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-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неизвестно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>
                          <a:effectLst/>
                        </a:rPr>
                        <a:t>13 235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200" dirty="0">
                          <a:effectLst/>
                        </a:rPr>
                        <a:t>0,89%</a:t>
                      </a:r>
                    </a:p>
                  </a:txBody>
                  <a:tcPr marL="60647" marR="60647" marT="30324" marB="3032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39308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757B16E5-D71F-486C-AE67-FF9BAF8C8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6038" y="608281"/>
            <a:ext cx="90813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altLang="et-EE" sz="4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О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Monotype Corsiva" panose="03010101010201010101" pitchFamily="66" charset="0"/>
              </a:rPr>
              <a:t>ценка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99CA3C"/>
                </a:solidFill>
                <a:effectLst/>
                <a:latin typeface="Monotype Corsiva" panose="03010101010201010101" pitchFamily="66" charset="0"/>
                <a:hlinkClick r:id="rId14" tooltip="Департамент статистики Эстон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департамента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99CA3C"/>
                </a:solidFill>
                <a:effectLst/>
                <a:latin typeface="Monotype Corsiva" panose="03010101010201010101" pitchFamily="66" charset="0"/>
                <a:hlinkClick r:id="rId14" tooltip="Департамент статистики Эстон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99CA3C"/>
                </a:solidFill>
                <a:effectLst/>
                <a:latin typeface="Monotype Corsiva" panose="03010101010201010101" pitchFamily="66" charset="0"/>
                <a:hlinkClick r:id="rId14" tooltip="Департамент статистики Эстон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статистики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99CA3C"/>
                </a:solidFill>
                <a:effectLst/>
                <a:latin typeface="Monotype Corsiva" panose="03010101010201010101" pitchFamily="66" charset="0"/>
                <a:hlinkClick r:id="rId14" tooltip="Департамент статистики Эстон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Monotype Corsiva" panose="03010101010201010101" pitchFamily="66" charset="0"/>
                <a:hlinkClick r:id="rId14" tooltip="Департамент статистики Эстон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Эстонии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onotype Corsiva" panose="03010101010201010101" pitchFamily="66" charset="0"/>
              </a:rPr>
              <a:t> </a:t>
            </a:r>
            <a:br>
              <a:rPr kumimoji="0" lang="ru-RU" altLang="et-E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</a:b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по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состоянию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на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1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января</a:t>
            </a:r>
            <a:r>
              <a:rPr kumimoji="0" lang="et-EE" altLang="et-EE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2020 </a:t>
            </a:r>
            <a:r>
              <a:rPr kumimoji="0" lang="et-EE" altLang="et-EE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года</a:t>
            </a:r>
            <a:endParaRPr kumimoji="0" lang="et-EE" altLang="et-EE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D6745E79-12A2-41E9-974A-CBB9D510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6" y="313784"/>
            <a:ext cx="3648547" cy="6132282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04088610-6999-4C1F-BD4B-5F9EBF51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42" y="313785"/>
            <a:ext cx="3872316" cy="61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DF0898E-968E-4C84-9533-03E882DC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Белорусская воскресная школа «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Бусл</a:t>
            </a:r>
            <a:r>
              <a:rPr lang="et-EE" dirty="0">
                <a:solidFill>
                  <a:srgbClr val="C00000"/>
                </a:solidFill>
                <a:latin typeface="Arial Black" panose="020B0A04020102020204" pitchFamily="34" charset="0"/>
              </a:rPr>
              <a:t>i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к</a:t>
            </a:r>
            <a:r>
              <a:rPr lang="et-EE" dirty="0">
                <a:solidFill>
                  <a:srgbClr val="C00000"/>
                </a:solidFill>
                <a:latin typeface="Arial Black" panose="020B0A04020102020204" pitchFamily="34" charset="0"/>
              </a:rPr>
              <a:t>i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et-EE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3DDE194-9378-420A-B710-29026392B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t-EE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8D823D58-C44D-4F83-8EA2-D448587006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0" y="1671125"/>
            <a:ext cx="3981601" cy="485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ldiotsingu аистята tulemus">
            <a:extLst>
              <a:ext uri="{FF2B5EF4-FFF2-40B4-BE49-F238E27FC236}">
                <a16:creationId xmlns:a16="http://schemas.microsoft.com/office/drawing/2014/main" id="{5363BDE9-C9B4-4559-90F8-4DBB9B5254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532658"/>
            <a:ext cx="4183062" cy="31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C4CEAC3-6389-40B4-AB70-424BAB8F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Творческий конкурс «Сказочная Беларусь»</a:t>
            </a:r>
            <a:endParaRPr lang="et-EE" sz="4000" b="1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Kujutiste tulemus päringule завуся я тольки янка купала">
            <a:extLst>
              <a:ext uri="{FF2B5EF4-FFF2-40B4-BE49-F238E27FC236}">
                <a16:creationId xmlns:a16="http://schemas.microsoft.com/office/drawing/2014/main" id="{9930A27B-5ABD-4C54-80B1-C7C3A02A2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6" y="2033838"/>
            <a:ext cx="581931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807DF55-58EE-4683-AA28-49B0204F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2" y="3558012"/>
            <a:ext cx="4091107" cy="27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2CE6B7-D2A3-4A33-8D6F-070B474E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Открытие выставки 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«</a:t>
            </a:r>
            <a:r>
              <a:rPr lang="ru-RU" sz="4400" b="1" dirty="0" err="1">
                <a:latin typeface="Monotype Corsiva" panose="03010101010201010101" pitchFamily="66" charset="0"/>
              </a:rPr>
              <a:t>Завуся</a:t>
            </a:r>
            <a:r>
              <a:rPr lang="ru-RU" sz="4400" b="1" dirty="0">
                <a:latin typeface="Monotype Corsiva" panose="03010101010201010101" pitchFamily="66" charset="0"/>
              </a:rPr>
              <a:t> я </a:t>
            </a:r>
            <a:r>
              <a:rPr lang="ru-RU" sz="4400" b="1" dirty="0" err="1">
                <a:latin typeface="Monotype Corsiva" panose="03010101010201010101" pitchFamily="66" charset="0"/>
              </a:rPr>
              <a:t>тольк</a:t>
            </a:r>
            <a:r>
              <a:rPr lang="et-EE" sz="4400" b="1" dirty="0">
                <a:latin typeface="Monotype Corsiva" panose="03010101010201010101" pitchFamily="66" charset="0"/>
              </a:rPr>
              <a:t>i</a:t>
            </a:r>
            <a:r>
              <a:rPr lang="ru-RU" sz="4400" b="1" dirty="0">
                <a:latin typeface="Monotype Corsiva" panose="03010101010201010101" pitchFamily="66" charset="0"/>
              </a:rPr>
              <a:t>  Янка Купала»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Kujutiste tulemus päringule завуся я тольки янка купала">
            <a:extLst>
              <a:ext uri="{FF2B5EF4-FFF2-40B4-BE49-F238E27FC236}">
                <a16:creationId xmlns:a16="http://schemas.microsoft.com/office/drawing/2014/main" id="{8CD1C801-6C8E-444A-A118-52434AC37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77" y="2453489"/>
            <a:ext cx="4553931" cy="30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jutiste tulemus päringule завуся я тольки янка купала">
            <a:extLst>
              <a:ext uri="{FF2B5EF4-FFF2-40B4-BE49-F238E27FC236}">
                <a16:creationId xmlns:a16="http://schemas.microsoft.com/office/drawing/2014/main" id="{3E864802-65D3-4B76-A466-B604CA5D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5" y="2218099"/>
            <a:ext cx="5347988" cy="35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6C76D76-5DFC-49D0-ACAF-B3438A1A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t-EE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Республиканск</a:t>
            </a:r>
            <a:r>
              <a:rPr lang="ru-RU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ий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театр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br>
              <a:rPr lang="ru-RU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et-EE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белорусской</a:t>
            </a:r>
            <a:r>
              <a:rPr lang="et-EE" sz="4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et-EE" sz="44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драматургии</a:t>
            </a:r>
            <a:endParaRPr lang="et-EE" sz="4400" b="1" dirty="0">
              <a:latin typeface="Monotype Corsiva" panose="03010101010201010101" pitchFamily="66" charset="0"/>
            </a:endParaRP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4200A559-7A29-4219-80E8-7B55F1635C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0" y="2181885"/>
            <a:ext cx="4816443" cy="437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sett">
  <a:themeElements>
    <a:clrScheme name="Fas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’i kujundus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’i kujundus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507</Words>
  <Application>Microsoft Office PowerPoint</Application>
  <PresentationFormat>Laiekraan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Euphemia</vt:lpstr>
      <vt:lpstr>Monotype Corsiva</vt:lpstr>
      <vt:lpstr>Times New Roman</vt:lpstr>
      <vt:lpstr>Trebuchet MS</vt:lpstr>
      <vt:lpstr>Wingdings 3</vt:lpstr>
      <vt:lpstr>Fassett</vt:lpstr>
      <vt:lpstr>PowerPointi esitlus</vt:lpstr>
      <vt:lpstr>Эстония –  многонациональная страна</vt:lpstr>
      <vt:lpstr>В Эстонии проживают представители 192 национальностей</vt:lpstr>
      <vt:lpstr> Оценка департамента статистики Эстонии  по состоянию на 1 января 2020 года</vt:lpstr>
      <vt:lpstr>PowerPointi esitlus</vt:lpstr>
      <vt:lpstr>Белорусская воскресная школа «Буслiкi»</vt:lpstr>
      <vt:lpstr>Творческий конкурс «Сказочная Беларусь»</vt:lpstr>
      <vt:lpstr>Открытие выставки  «Завуся я толькi  Янка Купала»</vt:lpstr>
      <vt:lpstr>Республиканский театр  белорусской драматургии</vt:lpstr>
      <vt:lpstr>Конкурс детского рисунка  «Цвяток радзiмы васiлька» </vt:lpstr>
      <vt:lpstr>Литературно-музыкальная  встреча  «Ад родных ніў, ад роднай хаты…”</vt:lpstr>
      <vt:lpstr>Подписание договора о сотрудничестве с Государственным музеем истории белорусской литературы</vt:lpstr>
      <vt:lpstr>Дни белорусской культуры в Таллинне Пимен Панченко - 100</vt:lpstr>
      <vt:lpstr>PowerPointi esitlus</vt:lpstr>
      <vt:lpstr>Открытие выставки  “Пімен Панчанка-100.  Кніга вандраванняў і любові…”</vt:lpstr>
      <vt:lpstr>Издана книга  «Стихи Пимена Панченко в красках»</vt:lpstr>
      <vt:lpstr>«Куточак родны любай Беларусi…» </vt:lpstr>
      <vt:lpstr>Несвижская библиотека  им. П. Пронузо</vt:lpstr>
      <vt:lpstr>„Буслiкi“ и эстонские школьники в Несвижской библиотеке им. П. Пронузо </vt:lpstr>
      <vt:lpstr>Открытие выставки  «Спяваюць паэты на зямлi....» </vt:lpstr>
      <vt:lpstr>Подписано соглашение о сотрудничестве : Центр национальных меньшинств «Радзiма» и Центр творчества детей и молодёжи им. Х. Сутина г.п.Смиловичи. </vt:lpstr>
      <vt:lpstr>Открытие выставки «Стихи Е. Лось в рисунках» в Средней школе №48 г. Минска  и награждение </vt:lpstr>
      <vt:lpstr>Онлайн-конкурс юных чтецов  «Радзiма добрая мая…» </vt:lpstr>
      <vt:lpstr>Конкурс юных художников «Стихи белорусского поэта П. Глебки в рисунках».</vt:lpstr>
      <vt:lpstr>Музыкально-поэтический вечер   «Мой родны край, мая калыска…» </vt:lpstr>
      <vt:lpstr>Театральная студия</vt:lpstr>
      <vt:lpstr>Беларусь – мая Радзiма</vt:lpstr>
      <vt:lpstr>Эстонию и Беларусь  объединяет василёк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2019-10-23T20:35:23Z</dcterms:created>
  <dcterms:modified xsi:type="dcterms:W3CDTF">2021-02-18T23:44:43Z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